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68" r:id="rId4"/>
    <p:sldId id="258" r:id="rId5"/>
    <p:sldId id="259" r:id="rId6"/>
    <p:sldId id="269" r:id="rId7"/>
    <p:sldId id="270" r:id="rId8"/>
    <p:sldId id="271" r:id="rId9"/>
    <p:sldId id="260" r:id="rId10"/>
    <p:sldId id="261" r:id="rId11"/>
    <p:sldId id="272" r:id="rId12"/>
    <p:sldId id="262" r:id="rId13"/>
    <p:sldId id="263" r:id="rId14"/>
    <p:sldId id="273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74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300" r:id="rId40"/>
    <p:sldId id="299" r:id="rId41"/>
    <p:sldId id="26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82282"/>
  </p:normalViewPr>
  <p:slideViewPr>
    <p:cSldViewPr snapToGrid="0" snapToObjects="1">
      <p:cViewPr varScale="1">
        <p:scale>
          <a:sx n="84" d="100"/>
          <a:sy n="84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D5DF3-6F76-E44C-B18C-7C4C9CB093A5}" type="datetimeFigureOut">
              <a:rPr lang="en-US" smtClean="0"/>
              <a:t>6/28/18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020FB-E91C-834C-B91B-706558FA1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52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can’t we use feedforward network</a:t>
            </a:r>
            <a:r>
              <a:rPr lang="en-US" baseline="0" dirty="0" smtClean="0"/>
              <a:t> ? </a:t>
            </a:r>
          </a:p>
          <a:p>
            <a:r>
              <a:rPr lang="en-US" baseline="0" dirty="0" smtClean="0"/>
              <a:t>In image classification problem, network will provide Dog or Cat but classifying a cat has no relation with previous output (dog)</a:t>
            </a:r>
          </a:p>
          <a:p>
            <a:r>
              <a:rPr lang="en-US" baseline="0" dirty="0" smtClean="0"/>
              <a:t>Output at time t has no relation with t-1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we read some books, we understand it by understanding/remembering previous words which is not possible with only feed forward network.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020FB-E91C-834C-B91B-706558FA12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30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Computer understands only in terms of numbers.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020FB-E91C-834C-B91B-706558FA12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5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was simple</a:t>
            </a:r>
            <a:r>
              <a:rPr lang="en-US" baseline="0" dirty="0" smtClean="0"/>
              <a:t> NN.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020FB-E91C-834C-B91B-706558FA12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7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he doesn't care about weather.</a:t>
            </a:r>
          </a:p>
          <a:p>
            <a:r>
              <a:rPr lang="en-US" dirty="0" smtClean="0"/>
              <a:t>He cooks in sequence.</a:t>
            </a:r>
          </a:p>
          <a:p>
            <a:r>
              <a:rPr lang="en-US" dirty="0" smtClean="0"/>
              <a:t>This is</a:t>
            </a:r>
            <a:r>
              <a:rPr lang="en-US" baseline="0" dirty="0" smtClean="0"/>
              <a:t> not simple NN. This is RNN.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020FB-E91C-834C-B91B-706558FA12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11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define this matrix.</a:t>
            </a:r>
          </a:p>
          <a:p>
            <a:r>
              <a:rPr lang="en-US" dirty="0" smtClean="0"/>
              <a:t>Linear map that</a:t>
            </a:r>
            <a:r>
              <a:rPr lang="en-US" baseline="0" dirty="0" smtClean="0"/>
              <a:t> maps item to next item.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020FB-E91C-834C-B91B-706558FA12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 cooks</a:t>
            </a:r>
            <a:r>
              <a:rPr lang="en-US" baseline="0" dirty="0" smtClean="0"/>
              <a:t> in sequence but he has some rule also. It depends on weather. Combination of previous 2 scenarios.</a:t>
            </a:r>
            <a:endParaRPr lang="en-US" dirty="0" smtClean="0"/>
          </a:p>
          <a:p>
            <a:r>
              <a:rPr lang="en-US" dirty="0" smtClean="0"/>
              <a:t>If Sunny, he doesn’t cook and give us yesterday's leftover</a:t>
            </a:r>
          </a:p>
          <a:p>
            <a:r>
              <a:rPr lang="en-US" dirty="0" smtClean="0"/>
              <a:t>If rainy, he cooks next dish.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020FB-E91C-834C-B91B-706558FA12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89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Food matrix is actually 3X6. But represented as two 3X3 concatenated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dirty="0" smtClean="0"/>
              <a:t>. What is does is it returns same food and next day food.</a:t>
            </a:r>
          </a:p>
          <a:p>
            <a:endParaRPr lang="en-US" dirty="0" smtClean="0"/>
          </a:p>
          <a:p>
            <a:r>
              <a:rPr lang="en-US" dirty="0" smtClean="0"/>
              <a:t>Weather matrix is also two concatenated matrices. Two 3X2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020FB-E91C-834C-B91B-706558FA12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74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</a:t>
            </a:r>
            <a:r>
              <a:rPr lang="en-US" baseline="0" dirty="0" smtClean="0"/>
              <a:t> from France. I live in Paris. I have studied Computer Engineering. I speak </a:t>
            </a:r>
            <a:r>
              <a:rPr lang="mr-IN" baseline="0" dirty="0" smtClean="0"/>
              <a:t>…</a:t>
            </a:r>
            <a:r>
              <a:rPr lang="en-US" baseline="0" dirty="0" smtClean="0"/>
              <a:t>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020FB-E91C-834C-B91B-706558FA12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47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LSTM not required</a:t>
            </a:r>
            <a:r>
              <a:rPr lang="en-US" baseline="0" dirty="0" smtClean="0"/>
              <a:t> here: </a:t>
            </a:r>
            <a:r>
              <a:rPr lang="en-US" dirty="0" smtClean="0"/>
              <a:t>The grass is 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020FB-E91C-834C-B91B-706558FA12E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07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 RNN</a:t>
            </a:r>
          </a:p>
          <a:p>
            <a:r>
              <a:rPr lang="en-US" dirty="0" err="1" smtClean="0"/>
              <a:t>Tanh</a:t>
            </a:r>
            <a:r>
              <a:rPr lang="en-US" dirty="0" smtClean="0"/>
              <a:t> squashing function</a:t>
            </a:r>
            <a:r>
              <a:rPr lang="en-US" baseline="0" dirty="0" smtClean="0"/>
              <a:t> (Non linearity) -1 to 1.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020FB-E91C-834C-B91B-706558FA12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34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 line is a cell state</a:t>
            </a:r>
            <a:r>
              <a:rPr lang="en-US" baseline="0" dirty="0" smtClean="0"/>
              <a:t> and which is the most important part in LSTM.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020FB-E91C-834C-B91B-706558FA12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73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Alphabet. Lyrics of a song. These are stored using conditional memory. </a:t>
            </a:r>
          </a:p>
          <a:p>
            <a:r>
              <a:rPr lang="en-US" dirty="0" smtClean="0"/>
              <a:t>- Conditional memory, what you remember depends on what you have stored previously.</a:t>
            </a:r>
          </a:p>
          <a:p>
            <a:r>
              <a:rPr lang="en-US" dirty="0" smtClean="0"/>
              <a:t> We feed the hidden state from the previous time step back into the network at the next time step.</a:t>
            </a:r>
          </a:p>
          <a:p>
            <a:r>
              <a:rPr lang="en-US" dirty="0" smtClean="0"/>
              <a:t>-</a:t>
            </a:r>
            <a:r>
              <a:rPr lang="en-US" dirty="0" smtClean="0"/>
              <a:t>We cannot generate new frames in time t + 1 if we do not know a frame at time t.</a:t>
            </a:r>
            <a:endParaRPr lang="en-US" b="1" dirty="0" smtClean="0"/>
          </a:p>
          <a:p>
            <a:r>
              <a:rPr lang="en-US" dirty="0" smtClean="0"/>
              <a:t>-Other real life example - Stock Prediction , Text Generation (New Word, Next Character)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020FB-E91C-834C-B91B-706558FA12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82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Sigmoid provides 0 and 1 for input using previous hidden layer.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</a:t>
            </a:r>
            <a:r>
              <a:rPr lang="en-US" baseline="0" dirty="0" smtClean="0"/>
              <a:t> If we have a new subject (New gender) then we want to forget the gender of previous subject.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020FB-E91C-834C-B91B-706558FA12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79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020FB-E91C-834C-B91B-706558FA12E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75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Certain types of input create certain types of hidden layers. Certain types of hidden layers create certain types of output layers. It's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kindof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closed system. Memory changes this. Memory means that the hidden layer is a combination of your input data at the current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timestep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hidden layer of the previous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timestep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020FB-E91C-834C-B91B-706558FA12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87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recurrence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learns what to remember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whereas input recurrence is hard wired to just remember the immediately previous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datapoint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020FB-E91C-834C-B91B-706558FA12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85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-We have four timestamps here.</a:t>
            </a:r>
          </a:p>
          <a:p>
            <a:r>
              <a:rPr lang="en-US" dirty="0" smtClean="0"/>
              <a:t>-The network is</a:t>
            </a:r>
            <a:r>
              <a:rPr lang="en-US" baseline="0" dirty="0" smtClean="0"/>
              <a:t> full at t4.</a:t>
            </a:r>
          </a:p>
          <a:p>
            <a:r>
              <a:rPr lang="en-US" baseline="0" dirty="0" smtClean="0"/>
              <a:t>-So, at t5 it has to decide which memories it would keep and which one to overwrite.</a:t>
            </a:r>
          </a:p>
          <a:p>
            <a:r>
              <a:rPr lang="en-US" baseline="0" dirty="0" smtClean="0"/>
              <a:t>-Bigger network can remember more.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-Also, this is when the network learns to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forget irrelevant memories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 important memories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-The output is no longer a pure function of the input.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-The input is just changing what's in the memory, and the output is exclusively based on the memory.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-Another interesting takeaway. If there was no input at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timesteps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2,3,and 4, the hidden layer would still change from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timestep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timestep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020FB-E91C-834C-B91B-706558FA12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86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training is done? </a:t>
            </a:r>
            <a:r>
              <a:rPr lang="en-US" baseline="0" dirty="0" err="1" smtClean="0"/>
              <a:t>Backprop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Prediction in black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Error in yellow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Derivatives in Mustard.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Same weight for synapse 0,1,h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020FB-E91C-834C-B91B-706558FA12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35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Same as NN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Only extra term is W</a:t>
            </a:r>
            <a:r>
              <a:rPr lang="en-US" baseline="-25000" dirty="0" smtClean="0"/>
              <a:t>hh</a:t>
            </a:r>
            <a:r>
              <a:rPr lang="en-US" dirty="0" smtClean="0"/>
              <a:t>h</a:t>
            </a:r>
            <a:r>
              <a:rPr lang="en-US" baseline="-25000" dirty="0" smtClean="0"/>
              <a:t>t-1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W</a:t>
            </a:r>
            <a:r>
              <a:rPr lang="en-US" baseline="-25000" dirty="0" err="1" smtClean="0"/>
              <a:t>hh</a:t>
            </a:r>
            <a:r>
              <a:rPr lang="en-US" dirty="0" smtClean="0"/>
              <a:t> is hidden to hidden layer weight as we saw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020FB-E91C-834C-B91B-706558FA12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16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a perfect roommate</a:t>
            </a:r>
          </a:p>
          <a:p>
            <a:r>
              <a:rPr lang="en-US" dirty="0" smtClean="0"/>
              <a:t>Cooks everyday three type of food </a:t>
            </a:r>
            <a:r>
              <a:rPr lang="mr-IN" dirty="0" smtClean="0"/>
              <a:t>–</a:t>
            </a:r>
            <a:r>
              <a:rPr lang="en-US" dirty="0" smtClean="0"/>
              <a:t> Apple Pie, Burger and Chicken</a:t>
            </a:r>
          </a:p>
          <a:p>
            <a:r>
              <a:rPr lang="en-US" dirty="0" smtClean="0"/>
              <a:t>He</a:t>
            </a:r>
            <a:r>
              <a:rPr lang="en-US" baseline="0" dirty="0" smtClean="0"/>
              <a:t> has a rule for what he cooks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020FB-E91C-834C-B91B-706558FA12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41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 Rule</a:t>
            </a:r>
          </a:p>
          <a:p>
            <a:r>
              <a:rPr lang="en-US" dirty="0" smtClean="0"/>
              <a:t>If sunny he cooks apple pie</a:t>
            </a:r>
          </a:p>
          <a:p>
            <a:r>
              <a:rPr lang="en-US" dirty="0" smtClean="0"/>
              <a:t>If rainy he cooks burger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020FB-E91C-834C-B91B-706558FA12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5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5E252-BFAE-344A-94F6-3F31FACE6188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ED35-8CB6-F946-91BE-0DBACC661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15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5E252-BFAE-344A-94F6-3F31FACE6188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ED35-8CB6-F946-91BE-0DBACC661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3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5E252-BFAE-344A-94F6-3F31FACE6188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ED35-8CB6-F946-91BE-0DBACC661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81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5E252-BFAE-344A-94F6-3F31FACE6188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ED35-8CB6-F946-91BE-0DBACC661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5E252-BFAE-344A-94F6-3F31FACE6188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ED35-8CB6-F946-91BE-0DBACC661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6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5E252-BFAE-344A-94F6-3F31FACE6188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ED35-8CB6-F946-91BE-0DBACC661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06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5E252-BFAE-344A-94F6-3F31FACE6188}" type="datetimeFigureOut">
              <a:rPr lang="en-US" smtClean="0"/>
              <a:t>6/28/18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ED35-8CB6-F946-91BE-0DBACC661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6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5E252-BFAE-344A-94F6-3F31FACE6188}" type="datetimeFigureOut">
              <a:rPr lang="en-US" smtClean="0"/>
              <a:t>6/28/18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ED35-8CB6-F946-91BE-0DBACC661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18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5E252-BFAE-344A-94F6-3F31FACE6188}" type="datetimeFigureOut">
              <a:rPr lang="en-US" smtClean="0"/>
              <a:t>6/28/18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ED35-8CB6-F946-91BE-0DBACC661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59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5E252-BFAE-344A-94F6-3F31FACE6188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ED35-8CB6-F946-91BE-0DBACC661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66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5E252-BFAE-344A-94F6-3F31FACE6188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ED35-8CB6-F946-91BE-0DBACC661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48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5E252-BFAE-344A-94F6-3F31FACE6188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0ED35-8CB6-F946-91BE-0DBACC661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s://www.youtube.com/watch?v=UNmqTiOnRf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Recurrent Neural Network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Kathan Sheth</a:t>
            </a:r>
          </a:p>
          <a:p>
            <a:r>
              <a:rPr lang="en-US" dirty="0" smtClean="0"/>
              <a:t>CC - AS </a:t>
            </a:r>
            <a:r>
              <a:rPr lang="mr-IN" dirty="0" smtClean="0"/>
              <a:t>–</a:t>
            </a:r>
            <a:r>
              <a:rPr lang="en-US" dirty="0" smtClean="0"/>
              <a:t> ECE - 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93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	What is RNN? </a:t>
            </a:r>
            <a:r>
              <a:rPr lang="mr-IN" dirty="0"/>
              <a:t>–</a:t>
            </a:r>
            <a:r>
              <a:rPr lang="en-US" dirty="0"/>
              <a:t> Introduction (Cont..)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4806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	What is RNN? </a:t>
            </a:r>
            <a:r>
              <a:rPr lang="mr-IN" dirty="0"/>
              <a:t>–</a:t>
            </a:r>
            <a:r>
              <a:rPr lang="en-US" dirty="0"/>
              <a:t> Introduction (Cont..)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96575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	What is RNN? </a:t>
            </a:r>
            <a:r>
              <a:rPr lang="mr-IN" dirty="0"/>
              <a:t>–</a:t>
            </a:r>
            <a:r>
              <a:rPr lang="en-US" dirty="0"/>
              <a:t> Introduction (Cont..)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3166904"/>
            <a:ext cx="10096500" cy="3467100"/>
          </a:xfrm>
        </p:spPr>
      </p:pic>
      <p:sp>
        <p:nvSpPr>
          <p:cNvPr id="3" name="TextBox 2"/>
          <p:cNvSpPr txBox="1"/>
          <p:nvPr/>
        </p:nvSpPr>
        <p:spPr>
          <a:xfrm>
            <a:off x="1432560" y="1690688"/>
            <a:ext cx="88711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Other way of looking at the network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In this figure we have feed hidden layer back to itself.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This is unrolled (Right side) to understand it in better way.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898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	What is RNN? </a:t>
            </a:r>
            <a:r>
              <a:rPr lang="mr-IN" dirty="0"/>
              <a:t>–</a:t>
            </a:r>
            <a:r>
              <a:rPr lang="en-US" dirty="0"/>
              <a:t> Introduction (Cont..)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1" y="2793981"/>
            <a:ext cx="5674181" cy="3382982"/>
          </a:xfrm>
        </p:spPr>
      </p:pic>
      <p:sp>
        <p:nvSpPr>
          <p:cNvPr id="3" name="TextBox 2"/>
          <p:cNvSpPr txBox="1"/>
          <p:nvPr/>
        </p:nvSpPr>
        <p:spPr>
          <a:xfrm>
            <a:off x="1584960" y="2270760"/>
            <a:ext cx="5674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May be more clear representation!!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00" y="2793980"/>
            <a:ext cx="3251200" cy="338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0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	RNN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begin with the very famous “Perfect Roommate” example.</a:t>
            </a:r>
          </a:p>
          <a:p>
            <a:r>
              <a:rPr lang="en-US" dirty="0" smtClean="0"/>
              <a:t>Scenario 1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727" y="2694623"/>
            <a:ext cx="6302545" cy="3482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488668"/>
            <a:ext cx="7427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RNN Example slide images are taken </a:t>
            </a:r>
            <a:r>
              <a:rPr lang="en-US" sz="1200" dirty="0"/>
              <a:t>from Luis Serrano’s lecture.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err="1">
                <a:hlinkClick r:id="rId4"/>
              </a:rPr>
              <a:t>www.youtube.com</a:t>
            </a:r>
            <a:r>
              <a:rPr lang="en-US" sz="1200" dirty="0">
                <a:hlinkClick r:id="rId4"/>
              </a:rPr>
              <a:t>/</a:t>
            </a:r>
            <a:r>
              <a:rPr lang="en-US" sz="1200" dirty="0" err="1">
                <a:hlinkClick r:id="rId4"/>
              </a:rPr>
              <a:t>watch?v</a:t>
            </a:r>
            <a:r>
              <a:rPr lang="en-US" sz="1200" dirty="0">
                <a:hlinkClick r:id="rId4"/>
              </a:rPr>
              <a:t>=</a:t>
            </a:r>
            <a:r>
              <a:rPr lang="en-US" sz="1200" dirty="0" err="1">
                <a:hlinkClick r:id="rId4"/>
              </a:rPr>
              <a:t>UNmqTiOnRfg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4035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	RNN </a:t>
            </a:r>
            <a:r>
              <a:rPr lang="en-US" dirty="0" smtClean="0"/>
              <a:t>Example (Cont..)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7545"/>
            <a:ext cx="7826071" cy="4351338"/>
          </a:xfrm>
        </p:spPr>
      </p:pic>
      <p:sp>
        <p:nvSpPr>
          <p:cNvPr id="5" name="Rectangle 4"/>
          <p:cNvSpPr/>
          <p:nvPr/>
        </p:nvSpPr>
        <p:spPr>
          <a:xfrm>
            <a:off x="9753600" y="2773680"/>
            <a:ext cx="1264920" cy="44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NN</a:t>
            </a:r>
            <a:endParaRPr lang="en-US" dirty="0"/>
          </a:p>
        </p:txBody>
      </p:sp>
      <p:cxnSp>
        <p:nvCxnSpPr>
          <p:cNvPr id="7" name="Straight Arrow Connector 6"/>
          <p:cNvCxnSpPr>
            <a:endCxn id="5" idx="2"/>
          </p:cNvCxnSpPr>
          <p:nvPr/>
        </p:nvCxnSpPr>
        <p:spPr>
          <a:xfrm flipV="1">
            <a:off x="10386060" y="3215640"/>
            <a:ext cx="0" cy="426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0386060" y="2316480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008072" y="3792140"/>
            <a:ext cx="75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Sunny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851298" y="204751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Apple Pie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784080" y="5090160"/>
            <a:ext cx="1264920" cy="441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NN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0416540" y="4632960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033689" y="5959792"/>
            <a:ext cx="69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Rainy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975532" y="4298632"/>
            <a:ext cx="81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Burger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0416540" y="5547360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8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	RNN Example (Cont..)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Vector form: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3320"/>
            <a:ext cx="10058400" cy="420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	RNN Example (Cont..)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1924844"/>
            <a:ext cx="8775700" cy="4152900"/>
          </a:xfrm>
        </p:spPr>
      </p:pic>
    </p:spTree>
    <p:extLst>
      <p:ext uri="{BB962C8B-B14F-4D97-AF65-F5344CB8AC3E}">
        <p14:creationId xmlns:p14="http://schemas.microsoft.com/office/powerpoint/2010/main" val="179164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	RNN Example (Cont..)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Scenario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50" y="2512060"/>
            <a:ext cx="98425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3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	RNN Example (Cont..)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1854994"/>
            <a:ext cx="7747000" cy="4292600"/>
          </a:xfrm>
        </p:spPr>
      </p:pic>
    </p:spTree>
    <p:extLst>
      <p:ext uri="{BB962C8B-B14F-4D97-AF65-F5344CB8AC3E}">
        <p14:creationId xmlns:p14="http://schemas.microsoft.com/office/powerpoint/2010/main" val="57003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1 - RNN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	What is</a:t>
            </a:r>
            <a:r>
              <a:rPr lang="en-US" dirty="0" smtClean="0"/>
              <a:t> RNN?</a:t>
            </a:r>
          </a:p>
          <a:p>
            <a:r>
              <a:rPr lang="en-US" dirty="0" smtClean="0"/>
              <a:t>2.	RNN Example</a:t>
            </a:r>
            <a:endParaRPr lang="en-US" dirty="0" smtClean="0"/>
          </a:p>
          <a:p>
            <a:r>
              <a:rPr lang="en-US" dirty="0"/>
              <a:t>3</a:t>
            </a:r>
            <a:r>
              <a:rPr lang="en-US" dirty="0" smtClean="0"/>
              <a:t>.	Vanishing and exploding Gradient in Vanilla RNN</a:t>
            </a:r>
            <a:endParaRPr lang="en-US" dirty="0" smtClean="0"/>
          </a:p>
          <a:p>
            <a:r>
              <a:rPr lang="en-US" dirty="0" smtClean="0"/>
              <a:t>4.	LSTM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988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	RNN Example (Cont..)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92" y="1825625"/>
            <a:ext cx="8134616" cy="4351338"/>
          </a:xfrm>
        </p:spPr>
      </p:pic>
    </p:spTree>
    <p:extLst>
      <p:ext uri="{BB962C8B-B14F-4D97-AF65-F5344CB8AC3E}">
        <p14:creationId xmlns:p14="http://schemas.microsoft.com/office/powerpoint/2010/main" val="28017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	RNN Example (Cont..)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Scenario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03500"/>
            <a:ext cx="100203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	RNN Example (Cont..)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924844"/>
            <a:ext cx="9271000" cy="4152900"/>
          </a:xfrm>
        </p:spPr>
      </p:pic>
    </p:spTree>
    <p:extLst>
      <p:ext uri="{BB962C8B-B14F-4D97-AF65-F5344CB8AC3E}">
        <p14:creationId xmlns:p14="http://schemas.microsoft.com/office/powerpoint/2010/main" val="107513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	RNN Example (Cont..)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42" y="1825625"/>
            <a:ext cx="9064315" cy="4351338"/>
          </a:xfrm>
        </p:spPr>
      </p:pic>
    </p:spTree>
    <p:extLst>
      <p:ext uri="{BB962C8B-B14F-4D97-AF65-F5344CB8AC3E}">
        <p14:creationId xmlns:p14="http://schemas.microsoft.com/office/powerpoint/2010/main" val="6482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	RNN Example (Cont..)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00" y="1825625"/>
            <a:ext cx="7972000" cy="4351338"/>
          </a:xfrm>
        </p:spPr>
      </p:pic>
    </p:spTree>
    <p:extLst>
      <p:ext uri="{BB962C8B-B14F-4D97-AF65-F5344CB8AC3E}">
        <p14:creationId xmlns:p14="http://schemas.microsoft.com/office/powerpoint/2010/main" val="75370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	RNN Example (Cont..)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1580"/>
            <a:ext cx="10515600" cy="5006419"/>
          </a:xfrm>
        </p:spPr>
      </p:pic>
    </p:spTree>
    <p:extLst>
      <p:ext uri="{BB962C8B-B14F-4D97-AF65-F5344CB8AC3E}">
        <p14:creationId xmlns:p14="http://schemas.microsoft.com/office/powerpoint/2010/main" val="158840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	</a:t>
            </a:r>
            <a:r>
              <a:rPr lang="en-US" dirty="0"/>
              <a:t> Vanishing and exploding Gradient in Vanilla RNN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I am from France. I live in </a:t>
            </a:r>
            <a:r>
              <a:rPr lang="en-US" i="1" dirty="0" smtClean="0"/>
              <a:t>Paris</a:t>
            </a:r>
            <a:r>
              <a:rPr lang="mr-IN" i="1" dirty="0" smtClean="0"/>
              <a:t>…</a:t>
            </a:r>
            <a:r>
              <a:rPr lang="en-US" i="1" dirty="0" smtClean="0"/>
              <a:t>.. </a:t>
            </a:r>
            <a:r>
              <a:rPr lang="en-US" i="1" dirty="0"/>
              <a:t>I have studied Computer Engineering. I speak </a:t>
            </a:r>
            <a:r>
              <a:rPr lang="mr-IN" i="1" dirty="0" smtClean="0"/>
              <a:t>…</a:t>
            </a:r>
            <a:r>
              <a:rPr lang="en-US" i="1" dirty="0" smtClean="0"/>
              <a:t> fluently??</a:t>
            </a:r>
          </a:p>
          <a:p>
            <a:endParaRPr lang="en-US" i="1" dirty="0"/>
          </a:p>
          <a:p>
            <a:r>
              <a:rPr lang="en-US" dirty="0" smtClean="0"/>
              <a:t>We need to go back in time to know the context and this is complex task. We have </a:t>
            </a:r>
            <a:r>
              <a:rPr lang="en-US" b="1" dirty="0" smtClean="0"/>
              <a:t>long term</a:t>
            </a:r>
            <a:r>
              <a:rPr lang="en-US" dirty="0" smtClean="0"/>
              <a:t> dependencies.</a:t>
            </a:r>
          </a:p>
          <a:p>
            <a:r>
              <a:rPr lang="en-US" dirty="0" smtClean="0"/>
              <a:t>Includes lot of iterations and so the change in weight will be very small.</a:t>
            </a:r>
          </a:p>
          <a:p>
            <a:r>
              <a:rPr lang="en-US" dirty="0" smtClean="0"/>
              <a:t>New weight ~ Old weight </a:t>
            </a:r>
            <a:r>
              <a:rPr lang="en-US" dirty="0" smtClean="0">
                <a:sym typeface="Wingdings"/>
              </a:rPr>
              <a:t> No training.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61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	 Vanishing and exploding Gradient in Vanilla </a:t>
            </a:r>
            <a:r>
              <a:rPr lang="en-US" dirty="0" smtClean="0"/>
              <a:t>RNN (Cont..)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1956594"/>
            <a:ext cx="7645400" cy="4089400"/>
          </a:xfrm>
        </p:spPr>
      </p:pic>
    </p:spTree>
    <p:extLst>
      <p:ext uri="{BB962C8B-B14F-4D97-AF65-F5344CB8AC3E}">
        <p14:creationId xmlns:p14="http://schemas.microsoft.com/office/powerpoint/2010/main" val="147967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	 Vanishing and exploding Gradient in Vanilla RNN (Cont..)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Exploding gradient is just opposite of vanishing gradient problem</a:t>
            </a:r>
          </a:p>
          <a:p>
            <a:r>
              <a:rPr lang="en-US" dirty="0" smtClean="0"/>
              <a:t>New weight will be completely different that old weight</a:t>
            </a:r>
          </a:p>
          <a:p>
            <a:r>
              <a:rPr lang="en-US" dirty="0" smtClean="0"/>
              <a:t>Model will never converge.</a:t>
            </a:r>
          </a:p>
          <a:p>
            <a:endParaRPr lang="en-US" dirty="0"/>
          </a:p>
          <a:p>
            <a:r>
              <a:rPr lang="en-US" b="1" dirty="0" smtClean="0"/>
              <a:t>HOW TO SOLVE THIS PROBLEMS?</a:t>
            </a:r>
          </a:p>
          <a:p>
            <a:r>
              <a:rPr lang="en-US" dirty="0" smtClean="0"/>
              <a:t>Using different network architecture that are specially designed to combat these issues. </a:t>
            </a:r>
          </a:p>
          <a:p>
            <a:r>
              <a:rPr lang="en-US" dirty="0" smtClean="0"/>
              <a:t>LSTM, GRUs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42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	LSTM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 Short Term Memory</a:t>
            </a:r>
          </a:p>
          <a:p>
            <a:r>
              <a:rPr lang="en-US" dirty="0" smtClean="0"/>
              <a:t>Special kind of RNN</a:t>
            </a:r>
          </a:p>
          <a:p>
            <a:r>
              <a:rPr lang="en-US" dirty="0" smtClean="0"/>
              <a:t>Capable of learning long-term dependencies</a:t>
            </a:r>
          </a:p>
        </p:txBody>
      </p:sp>
    </p:spTree>
    <p:extLst>
      <p:ext uri="{BB962C8B-B14F-4D97-AF65-F5344CB8AC3E}">
        <p14:creationId xmlns:p14="http://schemas.microsoft.com/office/powerpoint/2010/main" val="128759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 </a:t>
            </a:r>
            <a:r>
              <a:rPr lang="mr-IN" dirty="0" smtClean="0"/>
              <a:t>–</a:t>
            </a:r>
            <a:r>
              <a:rPr lang="en-US" dirty="0" smtClean="0"/>
              <a:t> German Traffic Sign Dataset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Discuss three implementation</a:t>
            </a:r>
          </a:p>
          <a:p>
            <a:r>
              <a:rPr lang="en-US" dirty="0" smtClean="0"/>
              <a:t>Compare Accuracy, Loss on Validation and test data set</a:t>
            </a:r>
          </a:p>
          <a:p>
            <a:r>
              <a:rPr lang="en-US" dirty="0" smtClean="0"/>
              <a:t>Discuss Data Augmentation, Regularization, Loss in each implementation</a:t>
            </a:r>
          </a:p>
          <a:p>
            <a:r>
              <a:rPr lang="en-US" dirty="0" smtClean="0"/>
              <a:t>Discuss Train vs Validation accuracy graph and Train vs Validation loss graph.</a:t>
            </a:r>
          </a:p>
          <a:p>
            <a:endParaRPr lang="en-US" dirty="0"/>
          </a:p>
          <a:p>
            <a:r>
              <a:rPr lang="en-US" sz="3600" b="1" dirty="0" smtClean="0"/>
              <a:t>Final model accuracy :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97.43%</a:t>
            </a:r>
            <a:r>
              <a:rPr lang="en-US" sz="3600" b="1" dirty="0" smtClean="0"/>
              <a:t> on test dataset.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1574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	</a:t>
            </a:r>
            <a:r>
              <a:rPr lang="en-US" dirty="0" smtClean="0"/>
              <a:t>LSTM (Cont..)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99899"/>
            <a:ext cx="10515600" cy="3625749"/>
          </a:xfrm>
        </p:spPr>
      </p:pic>
      <p:sp>
        <p:nvSpPr>
          <p:cNvPr id="5" name="TextBox 4"/>
          <p:cNvSpPr txBox="1"/>
          <p:nvPr/>
        </p:nvSpPr>
        <p:spPr>
          <a:xfrm>
            <a:off x="1630680" y="1981200"/>
            <a:ext cx="3539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Simple RNN Network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344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	LSTM (Cont..)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9" y="2389505"/>
            <a:ext cx="10490121" cy="4351338"/>
          </a:xfrm>
        </p:spPr>
      </p:pic>
      <p:sp>
        <p:nvSpPr>
          <p:cNvPr id="5" name="TextBox 4"/>
          <p:cNvSpPr txBox="1"/>
          <p:nvPr/>
        </p:nvSpPr>
        <p:spPr>
          <a:xfrm>
            <a:off x="850939" y="1855430"/>
            <a:ext cx="4461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LSTM Network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736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	LSTM (Cont..)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965700" cy="4486275"/>
          </a:xfrm>
        </p:spPr>
        <p:txBody>
          <a:bodyPr/>
          <a:lstStyle/>
          <a:p>
            <a:r>
              <a:rPr lang="en-US" dirty="0" smtClean="0"/>
              <a:t>Step by Step analysis of LSTM</a:t>
            </a:r>
          </a:p>
          <a:p>
            <a:r>
              <a:rPr lang="en-US" dirty="0" smtClean="0"/>
              <a:t>Step 1</a:t>
            </a:r>
          </a:p>
          <a:p>
            <a:r>
              <a:rPr lang="en-US" dirty="0" smtClean="0"/>
              <a:t>Identify information that are not required and thrown away from Cell state.</a:t>
            </a:r>
          </a:p>
          <a:p>
            <a:r>
              <a:rPr lang="en-US" dirty="0" smtClean="0"/>
              <a:t>Decision is made by Sigmoid gate </a:t>
            </a:r>
            <a:r>
              <a:rPr lang="en-US" b="1" dirty="0" smtClean="0"/>
              <a:t>(Forget Gate)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0" y="1690688"/>
            <a:ext cx="55499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4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	LSTM (Cont..)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27320" cy="4351338"/>
          </a:xfrm>
        </p:spPr>
        <p:txBody>
          <a:bodyPr/>
          <a:lstStyle/>
          <a:p>
            <a:r>
              <a:rPr lang="en-US" dirty="0" smtClean="0"/>
              <a:t>Step 2</a:t>
            </a:r>
          </a:p>
          <a:p>
            <a:r>
              <a:rPr lang="en-US" dirty="0" smtClean="0"/>
              <a:t>What information we are going to store in Cell state.</a:t>
            </a:r>
          </a:p>
          <a:p>
            <a:r>
              <a:rPr lang="en-US" dirty="0" smtClean="0"/>
              <a:t>Sigmoid layer called </a:t>
            </a:r>
            <a:r>
              <a:rPr lang="en-US" b="1" dirty="0" smtClean="0"/>
              <a:t>input gate layer </a:t>
            </a:r>
            <a:r>
              <a:rPr lang="en-US" dirty="0" smtClean="0"/>
              <a:t>decides which values will be updated.</a:t>
            </a:r>
          </a:p>
          <a:p>
            <a:r>
              <a:rPr lang="en-US" dirty="0" err="1" smtClean="0"/>
              <a:t>tanh</a:t>
            </a:r>
            <a:r>
              <a:rPr lang="en-US" dirty="0" smtClean="0"/>
              <a:t> layer creates a vector of new candidate values, that could be added to the state.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0" y="1825625"/>
            <a:ext cx="528828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	LSTM (Cont..)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88280" cy="4999154"/>
          </a:xfrm>
        </p:spPr>
        <p:txBody>
          <a:bodyPr/>
          <a:lstStyle/>
          <a:p>
            <a:r>
              <a:rPr lang="en-US" dirty="0" smtClean="0"/>
              <a:t>Step 3</a:t>
            </a:r>
          </a:p>
          <a:p>
            <a:r>
              <a:rPr lang="en-US" dirty="0" smtClean="0"/>
              <a:t>Update the old state with new state.</a:t>
            </a:r>
          </a:p>
          <a:p>
            <a:r>
              <a:rPr lang="en-US" dirty="0" smtClean="0"/>
              <a:t>First multiply C</a:t>
            </a:r>
            <a:r>
              <a:rPr lang="en-US" baseline="-25000" dirty="0" smtClean="0"/>
              <a:t>t-1</a:t>
            </a:r>
            <a:r>
              <a:rPr lang="en-US" dirty="0" smtClean="0"/>
              <a:t> with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t</a:t>
            </a:r>
            <a:r>
              <a:rPr lang="en-US" dirty="0" smtClean="0"/>
              <a:t> and forgetting what we have decided earlier.</a:t>
            </a:r>
          </a:p>
          <a:p>
            <a:r>
              <a:rPr lang="en-US" dirty="0" smtClean="0"/>
              <a:t>Then add i</a:t>
            </a:r>
            <a:r>
              <a:rPr lang="en-US" baseline="-25000" dirty="0" smtClean="0"/>
              <a:t>t</a:t>
            </a:r>
            <a:r>
              <a:rPr lang="en-US" dirty="0" smtClean="0"/>
              <a:t> * C</a:t>
            </a:r>
            <a:r>
              <a:rPr lang="en-US" baseline="-25000" dirty="0" smtClean="0"/>
              <a:t>t</a:t>
            </a:r>
            <a:r>
              <a:rPr lang="en-US" dirty="0" smtClean="0"/>
              <a:t>(bar) to that. This is the new candidate values, scaled by how much we decided to update each state value.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825625"/>
            <a:ext cx="5227320" cy="499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1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	LSTM (Cont..)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376078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Step 4</a:t>
            </a:r>
          </a:p>
          <a:p>
            <a:r>
              <a:rPr lang="en-US" dirty="0" smtClean="0"/>
              <a:t>What we are going to output.</a:t>
            </a:r>
          </a:p>
          <a:p>
            <a:r>
              <a:rPr lang="en-US" dirty="0" smtClean="0"/>
              <a:t>Output will be depend on cell state (Filtered version)</a:t>
            </a:r>
          </a:p>
          <a:p>
            <a:r>
              <a:rPr lang="en-US" dirty="0" smtClean="0"/>
              <a:t>First get </a:t>
            </a:r>
            <a:r>
              <a:rPr lang="en-US" dirty="0" err="1" smtClean="0"/>
              <a:t>O</a:t>
            </a:r>
            <a:r>
              <a:rPr lang="en-US" baseline="-25000" dirty="0" err="1" smtClean="0"/>
              <a:t>t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Then pass C</a:t>
            </a:r>
            <a:r>
              <a:rPr lang="en-US" baseline="-25000" dirty="0" smtClean="0"/>
              <a:t>t</a:t>
            </a:r>
            <a:r>
              <a:rPr lang="en-US" dirty="0" smtClean="0"/>
              <a:t> to </a:t>
            </a:r>
            <a:r>
              <a:rPr lang="en-US" dirty="0" err="1" smtClean="0"/>
              <a:t>tanh</a:t>
            </a:r>
            <a:r>
              <a:rPr lang="en-US" dirty="0" smtClean="0"/>
              <a:t> to get it squashed.</a:t>
            </a:r>
          </a:p>
          <a:p>
            <a:r>
              <a:rPr lang="en-US" dirty="0" smtClean="0"/>
              <a:t>Multiply both to get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t</a:t>
            </a:r>
            <a:endParaRPr lang="en-US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825625"/>
            <a:ext cx="5334000" cy="4770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" y="5586413"/>
            <a:ext cx="2743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8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Cool things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02048"/>
            <a:ext cx="10515600" cy="2998491"/>
          </a:xfrm>
        </p:spPr>
      </p:pic>
    </p:spTree>
    <p:extLst>
      <p:ext uri="{BB962C8B-B14F-4D97-AF65-F5344CB8AC3E}">
        <p14:creationId xmlns:p14="http://schemas.microsoft.com/office/powerpoint/2010/main" val="2155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these??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327" y="1825625"/>
            <a:ext cx="7627345" cy="4351338"/>
          </a:xfrm>
        </p:spPr>
      </p:pic>
    </p:spTree>
    <p:extLst>
      <p:ext uri="{BB962C8B-B14F-4D97-AF65-F5344CB8AC3E}">
        <p14:creationId xmlns:p14="http://schemas.microsoft.com/office/powerpoint/2010/main" val="94558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this..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396" y="1825625"/>
            <a:ext cx="4209208" cy="4351338"/>
          </a:xfrm>
        </p:spPr>
      </p:pic>
    </p:spTree>
    <p:extLst>
      <p:ext uri="{BB962C8B-B14F-4D97-AF65-F5344CB8AC3E}">
        <p14:creationId xmlns:p14="http://schemas.microsoft.com/office/powerpoint/2010/main" val="85113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 </a:t>
            </a:r>
            <a:r>
              <a:rPr lang="mr-IN" dirty="0" smtClean="0"/>
              <a:t>–</a:t>
            </a:r>
            <a:r>
              <a:rPr lang="en-US" dirty="0" smtClean="0"/>
              <a:t> German Traffic Sign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Discuss Notebook.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3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	What is RNN? -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Recurrent Neural Network.</a:t>
            </a:r>
          </a:p>
          <a:p>
            <a:r>
              <a:rPr lang="en-US" dirty="0" smtClean="0"/>
              <a:t>Useful </a:t>
            </a:r>
            <a:r>
              <a:rPr lang="en-US" dirty="0" smtClean="0"/>
              <a:t>for learning Sequential Data</a:t>
            </a:r>
          </a:p>
          <a:p>
            <a:r>
              <a:rPr lang="en-US" dirty="0" smtClean="0"/>
              <a:t>Given some books, movie scripts or text corpus, the network will learn how to generate words in the style of corpus of text.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3533164"/>
            <a:ext cx="6367096" cy="26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5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6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811337"/>
            <a:ext cx="4634536" cy="276066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737" y="1811337"/>
            <a:ext cx="5164218" cy="302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2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	What </a:t>
            </a:r>
            <a:r>
              <a:rPr lang="en-US" dirty="0"/>
              <a:t>is RNN? </a:t>
            </a:r>
            <a:r>
              <a:rPr lang="mr-IN" dirty="0" smtClean="0"/>
              <a:t>–</a:t>
            </a:r>
            <a:r>
              <a:rPr lang="en-US" dirty="0" smtClean="0"/>
              <a:t> Introduction (Cont..)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learn lyrics in a </a:t>
            </a:r>
            <a:r>
              <a:rPr lang="en-US" b="1" dirty="0" smtClean="0"/>
              <a:t>sequence</a:t>
            </a:r>
            <a:r>
              <a:rPr lang="en-US" dirty="0" smtClean="0"/>
              <a:t>. Kind of </a:t>
            </a:r>
            <a:r>
              <a:rPr lang="en-US" b="1" dirty="0" smtClean="0"/>
              <a:t>Conditional Memory. </a:t>
            </a:r>
            <a:r>
              <a:rPr lang="en-US" dirty="0" smtClean="0"/>
              <a:t>What we remember depends on</a:t>
            </a:r>
            <a:r>
              <a:rPr lang="en-US" b="1" dirty="0" smtClean="0"/>
              <a:t> previous memory</a:t>
            </a:r>
          </a:p>
          <a:p>
            <a:r>
              <a:rPr lang="en-US" dirty="0" smtClean="0"/>
              <a:t>Hard to recall in backward. Even it is hard to pick from middle</a:t>
            </a:r>
          </a:p>
          <a:p>
            <a:r>
              <a:rPr lang="en-US" dirty="0" smtClean="0"/>
              <a:t>Brain uses the “direction” from </a:t>
            </a:r>
            <a:r>
              <a:rPr lang="en-US" dirty="0" err="1" smtClean="0"/>
              <a:t>beginnig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58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	What is RNN? </a:t>
            </a:r>
            <a:r>
              <a:rPr lang="mr-IN" dirty="0"/>
              <a:t>–</a:t>
            </a:r>
            <a:r>
              <a:rPr lang="en-US" dirty="0"/>
              <a:t> Introduction (Cont..)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3273931" cy="2455448"/>
          </a:xfrm>
        </p:spPr>
      </p:pic>
      <p:sp>
        <p:nvSpPr>
          <p:cNvPr id="5" name="TextBox 4"/>
          <p:cNvSpPr txBox="1"/>
          <p:nvPr/>
        </p:nvSpPr>
        <p:spPr>
          <a:xfrm>
            <a:off x="614915" y="3967260"/>
            <a:ext cx="88983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Each data point is a </a:t>
            </a:r>
            <a:r>
              <a:rPr lang="en-US" sz="2800" dirty="0" smtClean="0"/>
              <a:t>frame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If we want to train a NN to predict where the ball would be in next frame, then it would be helpful to know where the ball was in last frame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How does a NN remember what it saw in previous time step?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3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	What is RNN? </a:t>
            </a:r>
            <a:r>
              <a:rPr lang="mr-IN" dirty="0"/>
              <a:t>–</a:t>
            </a:r>
            <a:r>
              <a:rPr lang="en-US" dirty="0"/>
              <a:t> Introduction (Cont..)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Answer : </a:t>
            </a:r>
          </a:p>
          <a:p>
            <a:r>
              <a:rPr lang="en-US" dirty="0" smtClean="0"/>
              <a:t>Hidden Layer.</a:t>
            </a:r>
          </a:p>
          <a:p>
            <a:r>
              <a:rPr lang="en-US" dirty="0" smtClean="0"/>
              <a:t>For NN</a:t>
            </a:r>
          </a:p>
          <a:p>
            <a:endParaRPr lang="en-US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72497"/>
            <a:ext cx="6057242" cy="283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8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	What is RNN? </a:t>
            </a:r>
            <a:r>
              <a:rPr lang="mr-IN" dirty="0"/>
              <a:t>–</a:t>
            </a:r>
            <a:r>
              <a:rPr lang="en-US" dirty="0"/>
              <a:t> Introduction (Cont..)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9284"/>
            <a:ext cx="7874000" cy="20701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2020"/>
            <a:ext cx="8394700" cy="2095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1600" y="1690688"/>
            <a:ext cx="768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Why hidden </a:t>
            </a:r>
            <a:r>
              <a:rPr lang="en-US" sz="2800" dirty="0"/>
              <a:t>l</a:t>
            </a:r>
            <a:r>
              <a:rPr lang="en-US" sz="2800" dirty="0"/>
              <a:t>ayer instead of previous input layer?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95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	What is RNN? </a:t>
            </a:r>
            <a:r>
              <a:rPr lang="mr-IN" dirty="0"/>
              <a:t>–</a:t>
            </a:r>
            <a:r>
              <a:rPr lang="en-US" dirty="0"/>
              <a:t> Introduction (Cont..)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115" y="1850339"/>
            <a:ext cx="6094685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1850339"/>
            <a:ext cx="442091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We have a two layer feed forward network same as usual NN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 only difference here is the new weight matrix which is shown in </a:t>
            </a:r>
            <a:r>
              <a:rPr lang="en-US" sz="2800" dirty="0">
                <a:solidFill>
                  <a:srgbClr val="FF0000"/>
                </a:solidFill>
              </a:rPr>
              <a:t>Red text </a:t>
            </a:r>
            <a:r>
              <a:rPr lang="en-US" sz="2800" dirty="0"/>
              <a:t>(</a:t>
            </a:r>
            <a:r>
              <a:rPr lang="en-US" sz="2800" dirty="0" err="1">
                <a:solidFill>
                  <a:srgbClr val="FF0000"/>
                </a:solidFill>
              </a:rPr>
              <a:t>W</a:t>
            </a:r>
            <a:r>
              <a:rPr lang="en-US" sz="2800" baseline="-25000" dirty="0" err="1">
                <a:solidFill>
                  <a:srgbClr val="FF0000"/>
                </a:solidFill>
              </a:rPr>
              <a:t>hh</a:t>
            </a:r>
            <a:r>
              <a:rPr lang="en-US" sz="2800" dirty="0"/>
              <a:t>).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It is connecting hidden state at current time step to the hidden state at the previous time step.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334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2148</TotalTime>
  <Words>1309</Words>
  <Application>Microsoft Macintosh PowerPoint</Application>
  <PresentationFormat>Widescreen</PresentationFormat>
  <Paragraphs>199</Paragraphs>
  <Slides>41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Calibri</vt:lpstr>
      <vt:lpstr>Calibri Light</vt:lpstr>
      <vt:lpstr>Mangal</vt:lpstr>
      <vt:lpstr>Wingdings</vt:lpstr>
      <vt:lpstr>Arial</vt:lpstr>
      <vt:lpstr>Office Theme</vt:lpstr>
      <vt:lpstr>Recurrent Neural Network</vt:lpstr>
      <vt:lpstr>Part 1 - RNN</vt:lpstr>
      <vt:lpstr>Part 2 – German Traffic Sign Dataset Discussion</vt:lpstr>
      <vt:lpstr>1. What is RNN? - Introduction</vt:lpstr>
      <vt:lpstr>1. What is RNN? – Introduction (Cont..)</vt:lpstr>
      <vt:lpstr>1. What is RNN? – Introduction (Cont..)</vt:lpstr>
      <vt:lpstr>1. What is RNN? – Introduction (Cont..)</vt:lpstr>
      <vt:lpstr>1. What is RNN? – Introduction (Cont..)</vt:lpstr>
      <vt:lpstr>1. What is RNN? – Introduction (Cont..)</vt:lpstr>
      <vt:lpstr>1. What is RNN? – Introduction (Cont..)</vt:lpstr>
      <vt:lpstr>1. What is RNN? – Introduction (Cont..)</vt:lpstr>
      <vt:lpstr>1. What is RNN? – Introduction (Cont..)</vt:lpstr>
      <vt:lpstr>1. What is RNN? – Introduction (Cont..)</vt:lpstr>
      <vt:lpstr>2. RNN Example</vt:lpstr>
      <vt:lpstr>2. RNN Example (Cont..)</vt:lpstr>
      <vt:lpstr>2. RNN Example (Cont..)</vt:lpstr>
      <vt:lpstr>2. RNN Example (Cont..)</vt:lpstr>
      <vt:lpstr>2. RNN Example (Cont..)</vt:lpstr>
      <vt:lpstr>2. RNN Example (Cont..)</vt:lpstr>
      <vt:lpstr>2. RNN Example (Cont..)</vt:lpstr>
      <vt:lpstr>2. RNN Example (Cont..)</vt:lpstr>
      <vt:lpstr>2. RNN Example (Cont..)</vt:lpstr>
      <vt:lpstr>2. RNN Example (Cont..)</vt:lpstr>
      <vt:lpstr>2. RNN Example (Cont..)</vt:lpstr>
      <vt:lpstr>2. RNN Example (Cont..)</vt:lpstr>
      <vt:lpstr>3.  Vanishing and exploding Gradient in Vanilla RNN</vt:lpstr>
      <vt:lpstr>3.  Vanishing and exploding Gradient in Vanilla RNN (Cont..)</vt:lpstr>
      <vt:lpstr>3.  Vanishing and exploding Gradient in Vanilla RNN (Cont..)</vt:lpstr>
      <vt:lpstr>4. LSTM</vt:lpstr>
      <vt:lpstr>4. LSTM (Cont..)</vt:lpstr>
      <vt:lpstr>4. LSTM (Cont..)</vt:lpstr>
      <vt:lpstr>4. LSTM (Cont..)</vt:lpstr>
      <vt:lpstr>4. LSTM (Cont..)</vt:lpstr>
      <vt:lpstr>4. LSTM (Cont..)</vt:lpstr>
      <vt:lpstr>4. LSTM (Cont..)</vt:lpstr>
      <vt:lpstr>Some Cool things…</vt:lpstr>
      <vt:lpstr>What about these??</vt:lpstr>
      <vt:lpstr>And this..</vt:lpstr>
      <vt:lpstr>Part 2 – German Traffic Sign Classification</vt:lpstr>
      <vt:lpstr>Reference Slides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Network</dc:title>
  <dc:creator>Kathan Sheth</dc:creator>
  <cp:lastModifiedBy>Kathan Sheth</cp:lastModifiedBy>
  <cp:revision>46</cp:revision>
  <dcterms:created xsi:type="dcterms:W3CDTF">2018-06-24T15:24:49Z</dcterms:created>
  <dcterms:modified xsi:type="dcterms:W3CDTF">2018-06-29T04:21:12Z</dcterms:modified>
</cp:coreProperties>
</file>